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72" r:id="rId3"/>
    <p:sldId id="278" r:id="rId4"/>
    <p:sldId id="259" r:id="rId5"/>
    <p:sldId id="275" r:id="rId6"/>
    <p:sldId id="277" r:id="rId7"/>
    <p:sldId id="263" r:id="rId8"/>
    <p:sldId id="264" r:id="rId9"/>
    <p:sldId id="265" r:id="rId10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154" autoAdjust="0"/>
  </p:normalViewPr>
  <p:slideViewPr>
    <p:cSldViewPr>
      <p:cViewPr varScale="1">
        <p:scale>
          <a:sx n="72" d="100"/>
          <a:sy n="72" d="100"/>
        </p:scale>
        <p:origin x="28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750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693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7860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691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1066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438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63039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652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293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103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8617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93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06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341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7030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96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05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50450-039F-481D-938C-FAB27668D8B0}" type="datetimeFigureOut">
              <a:rPr lang="cs-CZ" smtClean="0"/>
              <a:t>26.11.2019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03EE32-FF27-4979-A32D-DB685DCA88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274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  <p:sldLayoutId id="2147483762" r:id="rId15"/>
    <p:sldLayoutId id="2147483763" r:id="rId16"/>
    <p:sldLayoutId id="214748376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nna.zejdova@roznmovskastredni.cz" TargetMode="External"/><Relationship Id="rId2" Type="http://schemas.openxmlformats.org/officeDocument/2006/relationships/hyperlink" Target="http://www.roznovskastredni.cz/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2550145"/>
          </a:xfrm>
        </p:spPr>
        <p:txBody>
          <a:bodyPr>
            <a:noAutofit/>
          </a:bodyPr>
          <a:lstStyle/>
          <a:p>
            <a:pPr algn="ctr"/>
            <a:r>
              <a:rPr lang="cs-CZ" sz="4800" b="1" dirty="0" smtClean="0"/>
              <a:t>Sdružení rodičů a přátel školy SŠIEŘ Rožnov </a:t>
            </a:r>
            <a:endParaRPr lang="cs-CZ" sz="4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4221089"/>
            <a:ext cx="8352928" cy="2160240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tx1"/>
                </a:solidFill>
              </a:rPr>
              <a:t>Právní forma: spolek</a:t>
            </a:r>
          </a:p>
          <a:p>
            <a:pPr algn="ctr"/>
            <a:endParaRPr lang="cs-CZ" b="1" dirty="0" smtClean="0">
              <a:solidFill>
                <a:schemeClr val="tx1"/>
              </a:solidFill>
            </a:endParaRPr>
          </a:p>
          <a:p>
            <a:pPr algn="ctr"/>
            <a:endParaRPr lang="cs-CZ" b="1" dirty="0" smtClean="0">
              <a:solidFill>
                <a:schemeClr val="tx1"/>
              </a:solidFill>
            </a:endParaRPr>
          </a:p>
          <a:p>
            <a:pPr algn="ctr"/>
            <a:r>
              <a:rPr lang="cs-CZ" sz="3600" b="1" dirty="0" smtClean="0">
                <a:solidFill>
                  <a:schemeClr val="tx1"/>
                </a:solidFill>
              </a:rPr>
              <a:t>Členská  schůze   </a:t>
            </a:r>
            <a:r>
              <a:rPr lang="cs-CZ" sz="3600" b="1" dirty="0" smtClean="0">
                <a:solidFill>
                  <a:schemeClr val="tx1"/>
                </a:solidFill>
              </a:rPr>
              <a:t>26.11.2019</a:t>
            </a:r>
            <a:endParaRPr lang="cs-CZ" sz="3600" b="1" dirty="0" smtClean="0">
              <a:solidFill>
                <a:schemeClr val="tx1"/>
              </a:solidFill>
            </a:endParaRPr>
          </a:p>
          <a:p>
            <a:pPr algn="ctr"/>
            <a:endParaRPr lang="cs-CZ" b="1" dirty="0">
              <a:solidFill>
                <a:schemeClr val="tx1"/>
              </a:solidFill>
            </a:endParaRPr>
          </a:p>
          <a:p>
            <a:pPr algn="ctr"/>
            <a:endParaRPr lang="cs-CZ" b="1" dirty="0" smtClean="0">
              <a:solidFill>
                <a:schemeClr val="tx1"/>
              </a:solidFill>
            </a:endParaRPr>
          </a:p>
          <a:p>
            <a:pPr algn="ctr"/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243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116632"/>
            <a:ext cx="8640960" cy="6552728"/>
          </a:xfrm>
        </p:spPr>
        <p:txBody>
          <a:bodyPr>
            <a:normAutofit/>
          </a:bodyPr>
          <a:lstStyle/>
          <a:p>
            <a:pPr algn="ctr"/>
            <a:r>
              <a:rPr lang="cs-CZ" sz="2800" b="1" dirty="0" smtClean="0"/>
              <a:t>Program</a:t>
            </a:r>
          </a:p>
          <a:p>
            <a:pPr algn="ctr"/>
            <a:endParaRPr lang="cs-CZ" dirty="0" smtClean="0"/>
          </a:p>
          <a:p>
            <a:pPr marL="502920" indent="-457200">
              <a:buAutoNum type="arabicPeriod"/>
            </a:pPr>
            <a:r>
              <a:rPr lang="cs-CZ" sz="2000" dirty="0" smtClean="0"/>
              <a:t>Zahájení </a:t>
            </a:r>
          </a:p>
          <a:p>
            <a:pPr marL="502920" indent="-457200">
              <a:buAutoNum type="arabicPeriod"/>
            </a:pPr>
            <a:r>
              <a:rPr lang="cs-CZ" sz="2000" dirty="0" smtClean="0"/>
              <a:t>Stanovy spolku</a:t>
            </a:r>
          </a:p>
          <a:p>
            <a:pPr marL="502920" indent="-457200">
              <a:buAutoNum type="arabicPeriod"/>
            </a:pPr>
            <a:r>
              <a:rPr lang="cs-CZ" sz="2000" dirty="0" smtClean="0"/>
              <a:t>Rada spolku</a:t>
            </a:r>
          </a:p>
          <a:p>
            <a:pPr marL="502920" indent="-457200">
              <a:buAutoNum type="arabicPeriod"/>
            </a:pPr>
            <a:r>
              <a:rPr lang="cs-CZ" sz="2000" dirty="0" smtClean="0"/>
              <a:t>Činnost sdružení</a:t>
            </a:r>
          </a:p>
          <a:p>
            <a:pPr marL="502920" indent="-457200">
              <a:buAutoNum type="arabicPeriod"/>
            </a:pPr>
            <a:r>
              <a:rPr lang="cs-CZ" sz="2000" dirty="0" smtClean="0"/>
              <a:t>Diskuse</a:t>
            </a:r>
          </a:p>
          <a:p>
            <a:pPr marL="45720" indent="0">
              <a:buNone/>
            </a:pPr>
            <a:endParaRPr lang="cs-CZ" dirty="0" smtClean="0"/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8911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076256" cy="612648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cs-CZ" sz="8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Stanovy spolku  „Sdružení rodičů a přátel školy SŠIEŘ Rožnov“</a:t>
            </a:r>
            <a:endParaRPr lang="cs-CZ" sz="7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Čl. 1</a:t>
            </a:r>
          </a:p>
          <a:p>
            <a:pPr algn="ctr"/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Název a sídlo</a:t>
            </a:r>
          </a:p>
          <a:p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Název:  Sdružení rodičů a přátel školy SŠIEŘ Rožnov, </a:t>
            </a:r>
            <a:r>
              <a:rPr lang="cs-CZ" sz="72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z.s</a:t>
            </a:r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(dále jen spolek)</a:t>
            </a:r>
          </a:p>
          <a:p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Sídlo: Školní 1610,   756 61   Rožnov pod Radhoštěm</a:t>
            </a:r>
          </a:p>
          <a:p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IČ: 02463423</a:t>
            </a:r>
          </a:p>
          <a:p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Čl. 2</a:t>
            </a:r>
          </a:p>
          <a:p>
            <a:pPr algn="ctr"/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Statut spolku</a:t>
            </a:r>
          </a:p>
          <a:p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Spolek je dobrovolný, nezávislý, sdružující členy na základě společného zájmu. Spolek je právnickou osobou. </a:t>
            </a:r>
          </a:p>
          <a:p>
            <a:pPr algn="just"/>
            <a:r>
              <a:rPr lang="cs-CZ" sz="7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6667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332656"/>
            <a:ext cx="8229600" cy="62646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200" b="1" dirty="0"/>
              <a:t>Orgány </a:t>
            </a:r>
            <a:r>
              <a:rPr lang="cs-CZ" sz="3200" b="1" dirty="0" smtClean="0"/>
              <a:t>spolku</a:t>
            </a:r>
          </a:p>
          <a:p>
            <a:pPr marL="0" indent="0" algn="ctr">
              <a:buNone/>
            </a:pPr>
            <a:endParaRPr lang="cs-CZ" sz="3200" b="1" dirty="0"/>
          </a:p>
          <a:p>
            <a:pPr marL="0" indent="0">
              <a:buNone/>
            </a:pPr>
            <a:r>
              <a:rPr lang="cs-CZ" sz="2800" dirty="0" smtClean="0"/>
              <a:t>1</a:t>
            </a:r>
            <a:r>
              <a:rPr lang="cs-CZ" sz="2600" dirty="0" smtClean="0"/>
              <a:t>.  </a:t>
            </a:r>
            <a:r>
              <a:rPr lang="cs-CZ" sz="2600" b="1" dirty="0" smtClean="0"/>
              <a:t>Členská </a:t>
            </a:r>
            <a:r>
              <a:rPr lang="cs-CZ" sz="2600" b="1" dirty="0"/>
              <a:t>schůze</a:t>
            </a:r>
            <a:r>
              <a:rPr lang="cs-CZ" sz="2600" dirty="0"/>
              <a:t> je nejvyšším orgánem </a:t>
            </a:r>
            <a:r>
              <a:rPr lang="cs-CZ" sz="2600" dirty="0" smtClean="0"/>
              <a:t>spolku, 						každý člen má právo se jí účastnit. </a:t>
            </a:r>
          </a:p>
          <a:p>
            <a:pPr marL="0" indent="0">
              <a:buNone/>
            </a:pPr>
            <a:r>
              <a:rPr lang="cs-CZ" sz="2600" dirty="0"/>
              <a:t> </a:t>
            </a:r>
          </a:p>
          <a:p>
            <a:pPr marL="0" indent="0">
              <a:buNone/>
            </a:pPr>
            <a:r>
              <a:rPr lang="cs-CZ" sz="2600" dirty="0"/>
              <a:t>2. </a:t>
            </a:r>
            <a:r>
              <a:rPr lang="cs-CZ" sz="2600" b="1" dirty="0" smtClean="0"/>
              <a:t>Rada spolku  </a:t>
            </a:r>
            <a:r>
              <a:rPr lang="cs-CZ" sz="2600" dirty="0" smtClean="0"/>
              <a:t>je výkonným a statutárním orgánem 					 spolku , min. 3 členná</a:t>
            </a:r>
          </a:p>
          <a:p>
            <a:pPr marL="0" indent="0">
              <a:buNone/>
            </a:pPr>
            <a:endParaRPr lang="cs-CZ" sz="2600" dirty="0" smtClean="0"/>
          </a:p>
          <a:p>
            <a:pPr marL="0" indent="0">
              <a:buNone/>
            </a:pPr>
            <a:r>
              <a:rPr lang="cs-CZ" sz="2600" dirty="0" smtClean="0"/>
              <a:t>3. </a:t>
            </a:r>
            <a:r>
              <a:rPr lang="cs-CZ" sz="2600" b="1" dirty="0" smtClean="0"/>
              <a:t>Předseda</a:t>
            </a:r>
            <a:r>
              <a:rPr lang="cs-CZ" sz="2600" dirty="0" smtClean="0"/>
              <a:t>  zastupuje spolek navenek</a:t>
            </a:r>
          </a:p>
          <a:p>
            <a:pPr marL="0" indent="0">
              <a:buNone/>
            </a:pPr>
            <a:r>
              <a:rPr lang="cs-CZ" sz="2600" dirty="0" smtClean="0"/>
              <a:t>			      je volen radou spolku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181389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7838256" cy="5865832"/>
          </a:xfrm>
        </p:spPr>
        <p:txBody>
          <a:bodyPr/>
          <a:lstStyle/>
          <a:p>
            <a:pPr marL="457200" lvl="1" indent="0">
              <a:buNone/>
            </a:pPr>
            <a:endParaRPr lang="cs-CZ" b="1" dirty="0" smtClean="0"/>
          </a:p>
          <a:p>
            <a:pPr marL="457200" lvl="1" indent="0">
              <a:buNone/>
            </a:pPr>
            <a:r>
              <a:rPr lang="cs-CZ" sz="3600" b="1" dirty="0" smtClean="0"/>
              <a:t>Rada spolku ve složení</a:t>
            </a:r>
            <a:endParaRPr lang="cs-CZ" sz="3600" b="1" dirty="0"/>
          </a:p>
          <a:p>
            <a:pPr marL="457200" lvl="1" indent="0">
              <a:buNone/>
            </a:pPr>
            <a:endParaRPr lang="cs-CZ" sz="2800" b="1" dirty="0" smtClean="0"/>
          </a:p>
          <a:p>
            <a:pPr marL="457200" lvl="1" indent="0">
              <a:buNone/>
            </a:pPr>
            <a:endParaRPr lang="cs-CZ" sz="2800" b="1" dirty="0" smtClean="0"/>
          </a:p>
          <a:p>
            <a:pPr marL="457200" lvl="1" indent="0">
              <a:buNone/>
            </a:pPr>
            <a:r>
              <a:rPr lang="cs-CZ" sz="2800" b="1" dirty="0" smtClean="0"/>
              <a:t>Ing. Anna Zejdová (předseda)</a:t>
            </a:r>
          </a:p>
          <a:p>
            <a:pPr marL="457200" lvl="1" indent="0">
              <a:buNone/>
            </a:pPr>
            <a:r>
              <a:rPr lang="cs-CZ" sz="2800" b="1" dirty="0" smtClean="0"/>
              <a:t>Jana Hladilová (člen)</a:t>
            </a:r>
          </a:p>
          <a:p>
            <a:pPr marL="457200" lvl="1" indent="0">
              <a:buNone/>
            </a:pPr>
            <a:r>
              <a:rPr lang="cs-CZ" sz="2800" b="1" dirty="0" smtClean="0"/>
              <a:t>Zdeňka Vavříková (člen a pokladník)</a:t>
            </a:r>
          </a:p>
          <a:p>
            <a:pPr marL="457200" lvl="1" indent="0">
              <a:buNone/>
            </a:pP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019314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23528" y="836712"/>
            <a:ext cx="653447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Účelem spolku je podporovat zájmy žáků, jejich rodičů a další veřejnosti v oblasti výchovy a vzdělávání. Podílet se spolu  se školou na koordinaci výchovného působení rodiny a školy, pomáhat škole v plnění jejich úkolů v oblasti výchovné, materiální a finanční.</a:t>
            </a:r>
          </a:p>
        </p:txBody>
      </p:sp>
    </p:spTree>
    <p:extLst>
      <p:ext uri="{BB962C8B-B14F-4D97-AF65-F5344CB8AC3E}">
        <p14:creationId xmlns:p14="http://schemas.microsoft.com/office/powerpoint/2010/main" val="2354599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200" b="1" dirty="0"/>
              <a:t>Členové </a:t>
            </a:r>
            <a:r>
              <a:rPr lang="cs-CZ" sz="3200" b="1" dirty="0" smtClean="0"/>
              <a:t>spolku</a:t>
            </a:r>
            <a:endParaRPr lang="cs-CZ" sz="32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800" b="1" dirty="0" smtClean="0"/>
              <a:t>se </a:t>
            </a:r>
            <a:r>
              <a:rPr lang="cs-CZ" sz="2800" b="1" dirty="0"/>
              <a:t>stávají občané, kteří souhlasí se stanovami </a:t>
            </a:r>
            <a:r>
              <a:rPr lang="cs-CZ" sz="2800" b="1" dirty="0" smtClean="0"/>
              <a:t>a </a:t>
            </a:r>
            <a:r>
              <a:rPr lang="cs-CZ" sz="2800" b="1" dirty="0"/>
              <a:t>zaplatili členský příspěvek ve lhůtě určené členskou schůzi. </a:t>
            </a:r>
            <a:endParaRPr lang="cs-CZ" sz="2800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sz="2800" b="1" dirty="0" smtClean="0"/>
              <a:t>Členství se </a:t>
            </a:r>
            <a:r>
              <a:rPr lang="cs-CZ" sz="2800" b="1" dirty="0"/>
              <a:t>každoročně obnovuje zaplacením příspěvku.</a:t>
            </a:r>
          </a:p>
          <a:p>
            <a:pPr marL="0" indent="0">
              <a:buNone/>
            </a:pPr>
            <a:r>
              <a:rPr lang="cs-CZ" sz="2800" b="1" dirty="0"/>
              <a:t> 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560367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528" y="260648"/>
            <a:ext cx="8424936" cy="769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400" b="1" dirty="0" smtClean="0"/>
              <a:t>Členský příspěvek</a:t>
            </a:r>
          </a:p>
          <a:p>
            <a:pPr algn="ctr"/>
            <a:r>
              <a:rPr lang="cs-CZ" sz="4400" b="1" dirty="0" smtClean="0"/>
              <a:t>Na školní rok </a:t>
            </a:r>
            <a:r>
              <a:rPr lang="cs-CZ" sz="4400" b="1" dirty="0" smtClean="0"/>
              <a:t>2019/2020</a:t>
            </a:r>
            <a:endParaRPr lang="cs-CZ" sz="4400" b="1" dirty="0" smtClean="0"/>
          </a:p>
          <a:p>
            <a:r>
              <a:rPr lang="cs-CZ" b="1" dirty="0"/>
              <a:t> </a:t>
            </a:r>
            <a:endParaRPr lang="cs-CZ" b="1" dirty="0" smtClean="0"/>
          </a:p>
          <a:p>
            <a:endParaRPr lang="cs-CZ" b="1" dirty="0"/>
          </a:p>
          <a:p>
            <a:endParaRPr lang="cs-CZ" dirty="0"/>
          </a:p>
          <a:p>
            <a:pPr algn="ctr"/>
            <a:r>
              <a:rPr lang="cs-CZ" sz="6000" b="1" dirty="0" smtClean="0"/>
              <a:t>15</a:t>
            </a:r>
            <a:r>
              <a:rPr lang="cs-CZ" sz="6000" b="1" dirty="0" smtClean="0"/>
              <a:t>0</a:t>
            </a:r>
            <a:r>
              <a:rPr lang="cs-CZ" sz="6000" b="1" dirty="0"/>
              <a:t>,- Kč.</a:t>
            </a:r>
          </a:p>
          <a:p>
            <a:r>
              <a:rPr lang="cs-CZ" b="1" dirty="0"/>
              <a:t> </a:t>
            </a:r>
            <a:endParaRPr lang="cs-CZ" b="1" dirty="0" smtClean="0"/>
          </a:p>
          <a:p>
            <a:endParaRPr lang="cs-CZ" dirty="0"/>
          </a:p>
          <a:p>
            <a:r>
              <a:rPr lang="cs-CZ" sz="2800" b="1" dirty="0"/>
              <a:t>Úhrada  </a:t>
            </a:r>
            <a:r>
              <a:rPr lang="cs-CZ" sz="2800" b="1" dirty="0" smtClean="0"/>
              <a:t>bude </a:t>
            </a:r>
            <a:r>
              <a:rPr lang="cs-CZ" sz="2800" b="1" dirty="0"/>
              <a:t>provedena prostřednictvím žáka rodičů  v hotovosti  třídnímu učiteli, který  celkovou částku za  danou třídu </a:t>
            </a:r>
            <a:r>
              <a:rPr lang="cs-CZ" sz="2800" b="1" dirty="0" smtClean="0"/>
              <a:t>předá </a:t>
            </a:r>
            <a:r>
              <a:rPr lang="cs-CZ" sz="2800" b="1" dirty="0"/>
              <a:t>pokladníkovi </a:t>
            </a:r>
            <a:r>
              <a:rPr lang="cs-CZ" sz="2800" b="1" dirty="0" smtClean="0"/>
              <a:t>spolku do  </a:t>
            </a:r>
            <a:r>
              <a:rPr lang="cs-CZ" sz="2800" b="1" dirty="0" smtClean="0"/>
              <a:t>30.9.2019.</a:t>
            </a:r>
            <a:endParaRPr lang="cs-CZ" sz="2800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b="1" dirty="0" smtClean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3350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3289" y="5013176"/>
            <a:ext cx="6512511" cy="1656184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>Děkuji za pozornost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89440" cy="4425672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tx2"/>
                </a:solidFill>
                <a:hlinkClick r:id="rId2"/>
              </a:rPr>
              <a:t>www.roznovskastredni.cz</a:t>
            </a:r>
            <a:endParaRPr lang="cs-CZ" sz="2800" b="1" dirty="0" smtClean="0">
              <a:solidFill>
                <a:schemeClr val="tx2"/>
              </a:solidFill>
            </a:endParaRPr>
          </a:p>
          <a:p>
            <a:pPr marL="45720" indent="0">
              <a:buNone/>
            </a:pPr>
            <a:r>
              <a:rPr lang="cs-CZ" sz="2800" b="1" dirty="0" smtClean="0"/>
              <a:t>       záložka : úřední deska</a:t>
            </a:r>
          </a:p>
          <a:p>
            <a:pPr marL="45720" indent="0">
              <a:buNone/>
            </a:pPr>
            <a:r>
              <a:rPr lang="cs-CZ" sz="2800" b="1" dirty="0"/>
              <a:t>	</a:t>
            </a:r>
            <a:r>
              <a:rPr lang="cs-CZ" sz="2800" b="1" dirty="0" smtClean="0"/>
              <a:t>			 sdružení rodičů</a:t>
            </a:r>
          </a:p>
          <a:p>
            <a:pPr marL="45720" indent="0">
              <a:buNone/>
            </a:pPr>
            <a:endParaRPr lang="cs-CZ" sz="2800" b="1" dirty="0" smtClean="0"/>
          </a:p>
          <a:p>
            <a:pPr marL="45720" indent="0">
              <a:buNone/>
            </a:pPr>
            <a:endParaRPr lang="cs-CZ" sz="2800" b="1" dirty="0"/>
          </a:p>
          <a:p>
            <a:r>
              <a:rPr lang="cs-CZ" sz="2800" b="1" dirty="0" smtClean="0"/>
              <a:t>Ing. Anna Zejdová, předseda sdružení </a:t>
            </a:r>
          </a:p>
          <a:p>
            <a:r>
              <a:rPr lang="cs-CZ" sz="2800" b="1" dirty="0" smtClean="0">
                <a:hlinkClick r:id="rId3"/>
              </a:rPr>
              <a:t>anna.zejdova@roznmovskastredni.cz</a:t>
            </a:r>
            <a:endParaRPr lang="cs-CZ" sz="2800" b="1" dirty="0" smtClean="0"/>
          </a:p>
          <a:p>
            <a:r>
              <a:rPr lang="cs-CZ" sz="2800" b="1" dirty="0" smtClean="0"/>
              <a:t>tel. 571 752 315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4251664721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588</TotalTime>
  <Words>120</Words>
  <Application>Microsoft Office PowerPoint</Application>
  <PresentationFormat>Předvádění na obrazovce (4:3)</PresentationFormat>
  <Paragraphs>76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Fazeta</vt:lpstr>
      <vt:lpstr>Sdružení rodičů a přátel školy SŠIEŘ Rožnov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Sdružení rodičů při SŠIEŘ Rožnov pod Radhoštěm</dc:title>
  <dc:creator>user</dc:creator>
  <cp:lastModifiedBy>user</cp:lastModifiedBy>
  <cp:revision>34</cp:revision>
  <cp:lastPrinted>2017-11-28T09:09:01Z</cp:lastPrinted>
  <dcterms:created xsi:type="dcterms:W3CDTF">2015-09-25T11:31:09Z</dcterms:created>
  <dcterms:modified xsi:type="dcterms:W3CDTF">2019-11-26T14:04:08Z</dcterms:modified>
</cp:coreProperties>
</file>